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6"/>
  </p:notesMasterIdLst>
  <p:sldIdLst>
    <p:sldId id="270" r:id="rId2"/>
    <p:sldId id="291" r:id="rId3"/>
    <p:sldId id="275" r:id="rId4"/>
    <p:sldId id="293" r:id="rId5"/>
    <p:sldId id="295" r:id="rId6"/>
    <p:sldId id="297" r:id="rId7"/>
    <p:sldId id="298" r:id="rId8"/>
    <p:sldId id="300" r:id="rId9"/>
    <p:sldId id="301" r:id="rId10"/>
    <p:sldId id="303" r:id="rId11"/>
    <p:sldId id="304" r:id="rId12"/>
    <p:sldId id="323" r:id="rId13"/>
    <p:sldId id="327" r:id="rId14"/>
    <p:sldId id="326" r:id="rId15"/>
    <p:sldId id="324" r:id="rId16"/>
    <p:sldId id="329" r:id="rId17"/>
    <p:sldId id="322" r:id="rId18"/>
    <p:sldId id="321" r:id="rId19"/>
    <p:sldId id="320" r:id="rId20"/>
    <p:sldId id="294" r:id="rId21"/>
    <p:sldId id="302" r:id="rId22"/>
    <p:sldId id="318" r:id="rId23"/>
    <p:sldId id="317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9"/>
    <a:srgbClr val="009CBA"/>
    <a:srgbClr val="3F4DC1"/>
    <a:srgbClr val="000000"/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9"/>
    <p:restoredTop sz="90732"/>
  </p:normalViewPr>
  <p:slideViewPr>
    <p:cSldViewPr snapToGrid="0" snapToObjects="1">
      <p:cViewPr varScale="1">
        <p:scale>
          <a:sx n="100" d="100"/>
          <a:sy n="100" d="100"/>
        </p:scale>
        <p:origin x="18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q2a/Documents/Sphynx/Sphynx-Summit-Spo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Spock/Summit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'summit-vs-spock'!$G$54:$G$75</c:f>
              <c:strCache>
                <c:ptCount val="22"/>
                <c:pt idx="0">
                  <c:v>ecology1</c:v>
                </c:pt>
                <c:pt idx="1">
                  <c:v>dielFilterV2real</c:v>
                </c:pt>
                <c:pt idx="2">
                  <c:v>thermal2</c:v>
                </c:pt>
                <c:pt idx="3">
                  <c:v>Bump_2911</c:v>
                </c:pt>
                <c:pt idx="4">
                  <c:v>Queen_4147</c:v>
                </c:pt>
                <c:pt idx="5">
                  <c:v>100^3</c:v>
                </c:pt>
                <c:pt idx="6">
                  <c:v>200^3</c:v>
                </c:pt>
                <c:pt idx="7">
                  <c:v>400^3</c:v>
                </c:pt>
                <c:pt idx="8">
                  <c:v>regular</c:v>
                </c:pt>
                <c:pt idx="9">
                  <c:v>hollywood-2009</c:v>
                </c:pt>
                <c:pt idx="10">
                  <c:v>com-Orkut</c:v>
                </c:pt>
                <c:pt idx="11">
                  <c:v>wikipedia-20070206</c:v>
                </c:pt>
                <c:pt idx="12">
                  <c:v>cit-Patents</c:v>
                </c:pt>
                <c:pt idx="13">
                  <c:v>com-LiveJournal</c:v>
                </c:pt>
                <c:pt idx="14">
                  <c:v>wb-edu</c:v>
                </c:pt>
                <c:pt idx="15">
                  <c:v>uk-2005</c:v>
                </c:pt>
                <c:pt idx="16">
                  <c:v>it-2004</c:v>
                </c:pt>
                <c:pt idx="17">
                  <c:v>twitter7</c:v>
                </c:pt>
                <c:pt idx="18">
                  <c:v>com-Friendster</c:v>
                </c:pt>
                <c:pt idx="19">
                  <c:v>FullChip</c:v>
                </c:pt>
                <c:pt idx="20">
                  <c:v>circuit5M</c:v>
                </c:pt>
                <c:pt idx="21">
                  <c:v>irregular</c:v>
                </c:pt>
              </c:strCache>
            </c:strRef>
          </c:cat>
          <c:val>
            <c:numRef>
              <c:f>'summit-vs-spock'!$H$54:$H$75</c:f>
              <c:numCache>
                <c:formatCode>0.00</c:formatCode>
                <c:ptCount val="22"/>
                <c:pt idx="0">
                  <c:v>0.46620439054806595</c:v>
                </c:pt>
                <c:pt idx="1">
                  <c:v>0.75385004614901696</c:v>
                </c:pt>
                <c:pt idx="2">
                  <c:v>0.68964682298353497</c:v>
                </c:pt>
                <c:pt idx="3">
                  <c:v>0.8005566963808799</c:v>
                </c:pt>
                <c:pt idx="4">
                  <c:v>0.73292261525870706</c:v>
                </c:pt>
                <c:pt idx="5">
                  <c:v>0.69889281048582086</c:v>
                </c:pt>
                <c:pt idx="6">
                  <c:v>0.8427185292767968</c:v>
                </c:pt>
                <c:pt idx="7">
                  <c:v>1.1438131680186288</c:v>
                </c:pt>
                <c:pt idx="8">
                  <c:v>0.74588746941912287</c:v>
                </c:pt>
                <c:pt idx="9">
                  <c:v>0.75083502425745463</c:v>
                </c:pt>
                <c:pt idx="10">
                  <c:v>0.93386869323852606</c:v>
                </c:pt>
                <c:pt idx="11">
                  <c:v>1.1779938169089654</c:v>
                </c:pt>
                <c:pt idx="12">
                  <c:v>0.9371519818059747</c:v>
                </c:pt>
                <c:pt idx="13">
                  <c:v>0.89714992095878832</c:v>
                </c:pt>
                <c:pt idx="14">
                  <c:v>1.1828506335603766</c:v>
                </c:pt>
                <c:pt idx="15">
                  <c:v>1.5406364143299598</c:v>
                </c:pt>
                <c:pt idx="16">
                  <c:v>1.1257592666268448</c:v>
                </c:pt>
                <c:pt idx="17">
                  <c:v>1.0343375727188191</c:v>
                </c:pt>
                <c:pt idx="18">
                  <c:v>0.7262662562648059</c:v>
                </c:pt>
                <c:pt idx="19">
                  <c:v>1.6038083068149629</c:v>
                </c:pt>
                <c:pt idx="20">
                  <c:v>1.0991648622148946</c:v>
                </c:pt>
                <c:pt idx="21">
                  <c:v>1.054325688869882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C-0542-ADAC-9FFA690BB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495936"/>
        <c:axId val="384642480"/>
      </c:barChart>
      <c:catAx>
        <c:axId val="8114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42480"/>
        <c:crosses val="autoZero"/>
        <c:auto val="1"/>
        <c:lblAlgn val="ctr"/>
        <c:lblOffset val="100"/>
        <c:noMultiLvlLbl val="0"/>
      </c:catAx>
      <c:valAx>
        <c:axId val="38464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4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5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2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3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6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9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0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8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4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179" y="2915624"/>
            <a:ext cx="3469822" cy="4782754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Subtitle 2"/>
          <p:cNvSpPr txBox="1">
            <a:spLocks/>
          </p:cNvSpPr>
          <p:nvPr userDrawn="1"/>
        </p:nvSpPr>
        <p:spPr>
          <a:xfrm>
            <a:off x="516920" y="5567486"/>
            <a:ext cx="4695998" cy="35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defRPr sz="1600" kern="12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685749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028624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None/>
              <a:defRPr sz="15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371498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None/>
              <a:defRPr sz="15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714373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246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120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995" indent="0" algn="ctr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to edit master subtitle style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46" y="388870"/>
            <a:ext cx="1569767" cy="6046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 userDrawn="1"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583680"/>
            <a:ext cx="543222" cy="27432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583680"/>
            <a:ext cx="1967594" cy="270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1933" y="2915628"/>
            <a:ext cx="1587035" cy="79099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 userDrawn="1"/>
        </p:nvSpPr>
        <p:spPr>
          <a:xfrm>
            <a:off x="2178970" y="2915628"/>
            <a:ext cx="1009479" cy="79099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 userDrawn="1"/>
        </p:nvSpPr>
        <p:spPr>
          <a:xfrm>
            <a:off x="3188449" y="2915628"/>
            <a:ext cx="2485730" cy="79099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5621"/>
            <a:ext cx="447351" cy="12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 userDrawn="1"/>
        </p:nvSpPr>
        <p:spPr>
          <a:xfrm>
            <a:off x="7695526" y="6094148"/>
            <a:ext cx="1399922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7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7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2624" y="5296922"/>
            <a:ext cx="4454525" cy="270564"/>
          </a:xfrm>
        </p:spPr>
        <p:txBody>
          <a:bodyPr anchor="ctr" anchorCtr="0">
            <a:noAutofit/>
          </a:bodyPr>
          <a:lstStyle>
            <a:lvl1pPr>
              <a:defRPr sz="1200" i="1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8747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"/>
            <a:ext cx="3029221" cy="87470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645"/>
          <a:stretch/>
        </p:blipFill>
        <p:spPr>
          <a:xfrm>
            <a:off x="0" y="6"/>
            <a:ext cx="9144000" cy="6853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97"/>
          <a:stretch/>
        </p:blipFill>
        <p:spPr>
          <a:xfrm>
            <a:off x="-1" y="5"/>
            <a:ext cx="3029221" cy="685799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7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84" indent="0" algn="ctr">
              <a:buNone/>
              <a:defRPr sz="18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599583"/>
            <a:ext cx="543222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D0FB7A-0984-5F42-9BF9-4F16409CEBE3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599583"/>
            <a:ext cx="1884048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78971" y="6459789"/>
            <a:ext cx="41017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79"/>
            <a:ext cx="6114782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8867" y="1125414"/>
            <a:ext cx="3700865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3820" y="1125414"/>
            <a:ext cx="3668789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7145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867" y="437653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867" y="1429234"/>
            <a:ext cx="75438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14" y="6599583"/>
            <a:ext cx="1854203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2/17/23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522" y="6599583"/>
            <a:ext cx="3617103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81" y="437653"/>
            <a:ext cx="36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196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77895" y="3391897"/>
            <a:ext cx="6857999" cy="74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8541478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  <p:sldLayoutId id="214748371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100" b="0" i="0" kern="1200" spc="75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68577" indent="-68577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28802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6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425175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562328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69948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82496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52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44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37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1B420E-4222-0449-B027-A6E6CD49C392}"/>
              </a:ext>
            </a:extLst>
          </p:cNvPr>
          <p:cNvSpPr/>
          <p:nvPr/>
        </p:nvSpPr>
        <p:spPr>
          <a:xfrm>
            <a:off x="562016" y="4158839"/>
            <a:ext cx="4251284" cy="1690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Erik G. </a:t>
            </a:r>
            <a:r>
              <a:rPr lang="en-US" sz="24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Boman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Heliezer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Espinoza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Jennifer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Loe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BD72621-8705-0649-B815-C3C638A1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760" y="1228439"/>
            <a:ext cx="5142090" cy="1690255"/>
          </a:xfrm>
        </p:spPr>
        <p:txBody>
          <a:bodyPr>
            <a:normAutofit/>
          </a:bodyPr>
          <a:lstStyle/>
          <a:p>
            <a:r>
              <a:rPr lang="en-US" dirty="0"/>
              <a:t>Randomized Linear Algebra can Accelerate Graph Partitioning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CA85D-5F89-2C47-A6A1-D52CDABF9D36}"/>
              </a:ext>
            </a:extLst>
          </p:cNvPr>
          <p:cNvSpPr/>
          <p:nvPr/>
        </p:nvSpPr>
        <p:spPr>
          <a:xfrm>
            <a:off x="573644" y="6015808"/>
            <a:ext cx="3807856" cy="5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SIAM CS&amp;E 23, Amsterdam, NL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Feb. 27 – Mar. 3, 2023</a:t>
            </a:r>
          </a:p>
        </p:txBody>
      </p:sp>
    </p:spTree>
    <p:extLst>
      <p:ext uri="{BB962C8B-B14F-4D97-AF65-F5344CB8AC3E}">
        <p14:creationId xmlns:p14="http://schemas.microsoft.com/office/powerpoint/2010/main" val="2422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Results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8F0C9-A933-914B-BBB4-40141B7B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19" y="1150232"/>
            <a:ext cx="8122177" cy="2591458"/>
          </a:xfrm>
        </p:spPr>
        <p:txBody>
          <a:bodyPr>
            <a:normAutofit fontScale="92500" lnSpcReduction="10000"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Comparison against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ParMETIS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[1] and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XtraPuLP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[2]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ParMETIS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XtraPuLP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 not run 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 GPUs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400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Application-friendly comparison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on 24 MPI ranks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Sphynx uses 6 MPI ranks per node and 1 GPU per rank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ParMETIS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uses 6 MPI ranks per node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XtraPuLP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uses 6 MPI ranks per node and 7 OpenMP threads per rank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A18ED2F-BD9F-154C-8871-AD1CD467929B}"/>
              </a:ext>
            </a:extLst>
          </p:cNvPr>
          <p:cNvSpPr txBox="1">
            <a:spLocks/>
          </p:cNvSpPr>
          <p:nvPr/>
        </p:nvSpPr>
        <p:spPr>
          <a:xfrm>
            <a:off x="646919" y="5210050"/>
            <a:ext cx="7883623" cy="95925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68577" indent="-68577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2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75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28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8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6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ParMETIS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execution 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did not finish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 2 hours on 4 graphs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Largest irregular graphs: uk-2005, it-2004, twitter7, com-Friendster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5BA650-63F4-7141-913A-468D87DC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53438"/>
              </p:ext>
            </p:extLst>
          </p:nvPr>
        </p:nvGraphicFramePr>
        <p:xfrm>
          <a:off x="1977356" y="3684573"/>
          <a:ext cx="5189287" cy="1432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699">
                  <a:extLst>
                    <a:ext uri="{9D8B030D-6E8A-4147-A177-3AD203B41FA5}">
                      <a16:colId xmlns:a16="http://schemas.microsoft.com/office/drawing/2014/main" val="3548217077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3386950307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1525943092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2181152559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4114366268"/>
                    </a:ext>
                  </a:extLst>
                </a:gridCol>
              </a:tblGrid>
              <a:tr h="2918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results normalized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w.r.t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Sphynx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89431"/>
                  </a:ext>
                </a:extLst>
              </a:tr>
              <a:tr h="291819">
                <a:tc row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ParMETIS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XtraPuLP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990789"/>
                  </a:ext>
                </a:extLst>
              </a:tr>
              <a:tr h="291819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92520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6.36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980687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7393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08B48B-F61B-6540-8BCB-44DD9AC32C08}"/>
              </a:ext>
            </a:extLst>
          </p:cNvPr>
          <p:cNvSpPr txBox="1"/>
          <p:nvPr/>
        </p:nvSpPr>
        <p:spPr>
          <a:xfrm>
            <a:off x="294726" y="6134384"/>
            <a:ext cx="874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Karypis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Kumar,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Parmetis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Parallel graph partitioning and sparse matrix ordering library, Tech. rep., Dept. Computer Science, University of Minnesota, 1997. 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M.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Slota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Rajamanickam, K. Devine, K.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Madduri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Partitioning trillion-edge graphs in minutes, IPDPS, 2017.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8C139-71DC-AF48-92BA-DED7CD6DFA0F}"/>
              </a:ext>
            </a:extLst>
          </p:cNvPr>
          <p:cNvSpPr txBox="1"/>
          <p:nvPr/>
        </p:nvSpPr>
        <p:spPr>
          <a:xfrm>
            <a:off x="8876" y="612927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CB84C-2916-C345-911D-6DD7D6555CD5}"/>
              </a:ext>
            </a:extLst>
          </p:cNvPr>
          <p:cNvSpPr txBox="1"/>
          <p:nvPr/>
        </p:nvSpPr>
        <p:spPr>
          <a:xfrm>
            <a:off x="540" y="650827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Randomized </a:t>
            </a:r>
            <a:r>
              <a:rPr lang="en-US" sz="3600" dirty="0" err="1">
                <a:latin typeface="Gill Sans" charset="0"/>
                <a:ea typeface="Gill Sans" charset="0"/>
                <a:cs typeface="Gill Sans" charset="0"/>
              </a:rPr>
              <a:t>Eigensolvers</a:t>
            </a:r>
            <a:endParaRPr lang="en-US" sz="3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8F0C9-A933-914B-BBB4-40141B7B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20" y="1294074"/>
            <a:ext cx="8086772" cy="4309558"/>
          </a:xfrm>
        </p:spPr>
        <p:txBody>
          <a:bodyPr>
            <a:normAutofit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most expensive phase (90-95%) in spectral partitioning is the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eigensolver</a:t>
            </a:r>
            <a:endParaRPr lang="en-US" sz="2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Fairly low accuracy is sufficient to obtain good partitioning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Key idea: We can use a randomized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eigensolver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instead of LOBPCG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Randomized methods often get low-accuracy solutions very fast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follow the approach in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Halko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Martinsson,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Tropp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(20XX)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have explored this approach in a prototype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HPC implementation in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Trilinos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/Sphynx still to do</a:t>
            </a:r>
          </a:p>
        </p:txBody>
      </p:sp>
    </p:spTree>
    <p:extLst>
      <p:ext uri="{BB962C8B-B14F-4D97-AF65-F5344CB8AC3E}">
        <p14:creationId xmlns:p14="http://schemas.microsoft.com/office/powerpoint/2010/main" val="10584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Randomized Method: Phase 1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8F0C9-A933-914B-BBB4-40141B7B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20" y="1294074"/>
            <a:ext cx="8086772" cy="4309558"/>
          </a:xfrm>
        </p:spPr>
        <p:txBody>
          <a:bodyPr>
            <a:normAutofit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Here we will use the normalized Laplacian, L</a:t>
            </a:r>
            <a:r>
              <a:rPr lang="en-US" sz="2000" baseline="-25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estimate the largest eigenvalues of the normalized adjacency matrix, which correspond to the smallest eigenvalues of L</a:t>
            </a:r>
            <a:r>
              <a:rPr lang="en-US" sz="1800" baseline="-25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First, we approximate the range of A</a:t>
            </a:r>
            <a:r>
              <a:rPr lang="en-US" sz="2000" baseline="-25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where A</a:t>
            </a:r>
            <a:r>
              <a:rPr lang="en-US" sz="2000" baseline="-25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= D </a:t>
            </a:r>
            <a:r>
              <a:rPr lang="en-US" sz="20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-½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 D</a:t>
            </a:r>
            <a:r>
              <a:rPr lang="en-US" sz="20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-½.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Draw a random Gaussian (normal) matrix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Ω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Form Y= A</a:t>
            </a:r>
            <a:r>
              <a:rPr lang="en-US" sz="2000" baseline="-25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sz="20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Ω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Compute skinny QR: QR = Y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13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Randomized Method: Phase 2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8F0C9-A933-914B-BBB4-40141B7B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20" y="1294074"/>
            <a:ext cx="8086772" cy="4309558"/>
          </a:xfrm>
        </p:spPr>
        <p:txBody>
          <a:bodyPr>
            <a:normAutofit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Second, compute eigenvalues on the projected problem.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Compute projection B = Q</a:t>
            </a:r>
            <a:r>
              <a:rPr lang="en-US" sz="20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AQ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Solve eigenproblem for B: B = V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ƛ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V</a:t>
            </a:r>
            <a:r>
              <a:rPr lang="en-US" sz="20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Project back: U= QV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only need to solve a small, dense eigenproblem for B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Fast!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 longer need LOBPCG (or any sparse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eigensolver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F77C-49EC-443A-27CB-617955A3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Randomized partitioning quality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AD4ED9-67D5-6F7A-149C-FBECF47B2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12" y="1803191"/>
            <a:ext cx="4070688" cy="30530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7C375-D4FF-7125-6FB6-D116EC27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4306F-2F12-CA1C-E354-AB4AFAA58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4428"/>
            <a:ext cx="3694056" cy="2770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52283-B088-28C1-6D32-D57467408C9D}"/>
              </a:ext>
            </a:extLst>
          </p:cNvPr>
          <p:cNvSpPr txBox="1"/>
          <p:nvPr/>
        </p:nvSpPr>
        <p:spPr>
          <a:xfrm>
            <a:off x="1008022" y="1339423"/>
            <a:ext cx="25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Irregular: Hollywood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5D391-51BD-5035-3A69-817EF031225D}"/>
              </a:ext>
            </a:extLst>
          </p:cNvPr>
          <p:cNvSpPr txBox="1"/>
          <p:nvPr/>
        </p:nvSpPr>
        <p:spPr>
          <a:xfrm>
            <a:off x="5131694" y="1381417"/>
            <a:ext cx="25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Regular: Brick3d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253DB-420C-53C1-6D7B-641B7DF7D199}"/>
              </a:ext>
            </a:extLst>
          </p:cNvPr>
          <p:cNvSpPr txBox="1"/>
          <p:nvPr/>
        </p:nvSpPr>
        <p:spPr>
          <a:xfrm>
            <a:off x="736600" y="5414412"/>
            <a:ext cx="752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randomized </a:t>
            </a:r>
            <a:r>
              <a:rPr lang="en-US" dirty="0" err="1"/>
              <a:t>eigensolver</a:t>
            </a:r>
            <a:r>
              <a:rPr lang="en-US" dirty="0"/>
              <a:t> actually works </a:t>
            </a:r>
            <a:r>
              <a:rPr lang="en-US" i="1" dirty="0"/>
              <a:t>better</a:t>
            </a:r>
            <a:r>
              <a:rPr lang="en-US" dirty="0"/>
              <a:t> than LOBPCG for partitioning with sufficiently large q (for irregular graphs)!</a:t>
            </a:r>
          </a:p>
        </p:txBody>
      </p:sp>
    </p:spTree>
    <p:extLst>
      <p:ext uri="{BB962C8B-B14F-4D97-AF65-F5344CB8AC3E}">
        <p14:creationId xmlns:p14="http://schemas.microsoft.com/office/powerpoint/2010/main" val="27102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Results: Quality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2BA3F7-D18B-9579-C016-B309F80C6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64966"/>
              </p:ext>
            </p:extLst>
          </p:nvPr>
        </p:nvGraphicFramePr>
        <p:xfrm>
          <a:off x="608170" y="2762250"/>
          <a:ext cx="7989728" cy="221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16">
                  <a:extLst>
                    <a:ext uri="{9D8B030D-6E8A-4147-A177-3AD203B41FA5}">
                      <a16:colId xmlns:a16="http://schemas.microsoft.com/office/drawing/2014/main" val="3245105723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1242990321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1796342528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4159111606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3186624282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4183325088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726940592"/>
                    </a:ext>
                  </a:extLst>
                </a:gridCol>
                <a:gridCol w="998716">
                  <a:extLst>
                    <a:ext uri="{9D8B030D-6E8A-4147-A177-3AD203B41FA5}">
                      <a16:colId xmlns:a16="http://schemas.microsoft.com/office/drawing/2014/main" val="3907455262"/>
                    </a:ext>
                  </a:extLst>
                </a:gridCol>
              </a:tblGrid>
              <a:tr h="369187">
                <a:tc>
                  <a:txBody>
                    <a:bodyPr/>
                    <a:lstStyle/>
                    <a:p>
                      <a:r>
                        <a:rPr lang="en-US" dirty="0"/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LOBPCG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74311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r>
                        <a:rPr lang="en-US" dirty="0"/>
                        <a:t>cube100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2,036,942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23,280,878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18,643,406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16,339,232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14,763,242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13,620,082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12,645,466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20630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r>
                        <a:rPr lang="en-US" dirty="0" err="1"/>
                        <a:t>hollywood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69,010,728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99,913,222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88,136,872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79,170,890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72,</a:t>
                      </a:r>
                      <a:r>
                        <a:rPr lang="en-US" u="none" dirty="0"/>
                        <a:t>369,774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68,120,278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66,220,826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10866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r>
                        <a:rPr lang="en-US" dirty="0" err="1"/>
                        <a:t>wikipedia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70,372,336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82,607,424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80,328,958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77,783,740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74,965,720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71,660,478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69,205,042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88647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r>
                        <a:rPr lang="en-US" dirty="0" err="1"/>
                        <a:t>FullChip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19,837,100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21,925,964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18,723,240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17,296,392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16,483,600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15,890,706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15,466,674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82911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r>
                        <a:rPr lang="en-US" dirty="0"/>
                        <a:t>Circuit5M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40,918,466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52,793,074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49,117,806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42,290,548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33,731,544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31,757,878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31,563,734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13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D2B8DA-B2E0-BFF8-570E-7CDDAB3935DC}"/>
              </a:ext>
            </a:extLst>
          </p:cNvPr>
          <p:cNvSpPr txBox="1"/>
          <p:nvPr/>
        </p:nvSpPr>
        <p:spPr>
          <a:xfrm>
            <a:off x="749300" y="151130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Sphynx edge cuts with LOBPCG vs randomized solver with L=20.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A950D-EC19-7EA7-1A53-A3A3FB9140FD}"/>
              </a:ext>
            </a:extLst>
          </p:cNvPr>
          <p:cNvSpPr txBox="1"/>
          <p:nvPr/>
        </p:nvSpPr>
        <p:spPr>
          <a:xfrm>
            <a:off x="608170" y="5562600"/>
            <a:ext cx="750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Randomized method (q=11) often gives lower (better) cuts than LOBPCG !</a:t>
            </a:r>
          </a:p>
        </p:txBody>
      </p:sp>
    </p:spTree>
    <p:extLst>
      <p:ext uri="{BB962C8B-B14F-4D97-AF65-F5344CB8AC3E}">
        <p14:creationId xmlns:p14="http://schemas.microsoft.com/office/powerpoint/2010/main" val="20775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Results: Run Time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2BA3F7-D18B-9579-C016-B309F80C6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47987"/>
              </p:ext>
            </p:extLst>
          </p:nvPr>
        </p:nvGraphicFramePr>
        <p:xfrm>
          <a:off x="608171" y="276225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324510572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24299032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796342528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4159111606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18662428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4183325088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72694059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907455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LOBPCG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q=11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7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cube100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hollywood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1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wikipedia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8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FullChip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8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Circuit5M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13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D2B8DA-B2E0-BFF8-570E-7CDDAB3935DC}"/>
              </a:ext>
            </a:extLst>
          </p:cNvPr>
          <p:cNvSpPr txBox="1"/>
          <p:nvPr/>
        </p:nvSpPr>
        <p:spPr>
          <a:xfrm>
            <a:off x="749300" y="151130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Sphynx run times (CPU) with LOBPCG vs randomized solver with L=20.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B956F-6241-9E24-D8B9-9CDADEDD7C99}"/>
              </a:ext>
            </a:extLst>
          </p:cNvPr>
          <p:cNvSpPr txBox="1"/>
          <p:nvPr/>
        </p:nvSpPr>
        <p:spPr>
          <a:xfrm>
            <a:off x="749300" y="539750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randomized method is 10X-80X faster (q=1) than LOBPCG!</a:t>
            </a:r>
          </a:p>
          <a:p>
            <a:r>
              <a:rPr lang="en-US" dirty="0"/>
              <a:t>Also much faster with q=11 (good cuts)</a:t>
            </a:r>
          </a:p>
        </p:txBody>
      </p:sp>
    </p:spTree>
    <p:extLst>
      <p:ext uri="{BB962C8B-B14F-4D97-AF65-F5344CB8AC3E}">
        <p14:creationId xmlns:p14="http://schemas.microsoft.com/office/powerpoint/2010/main" val="32866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17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Conclusions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8F0C9-A933-914B-BBB4-40141B7B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89" y="1094781"/>
            <a:ext cx="8086772" cy="4708143"/>
          </a:xfrm>
        </p:spPr>
        <p:txBody>
          <a:bodyPr>
            <a:normAutofit fontScale="92500" lnSpcReduction="20000"/>
          </a:bodyPr>
          <a:lstStyle/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Randomized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eigensolver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can dramatically speed up (5-80X) a spectral partitioner 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Works well for many irregular graphs (e.g., web graphs) 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but not so well for more regular graphs (e.g., meshes)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Perhaps related to separation of the Laplacian eigenvalues?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Trade-off in computational cost vs quality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Sphynx has been released in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Trilinos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/Zoltan2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Randomized method in progress (will be released soon)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All spectral methods have some weaknesses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Often slower than multilevel methods and sometimes worse cuts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Collaboration with K. </a:t>
            </a:r>
            <a:r>
              <a:rPr lang="en-US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Madduri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M. Gilbert (Penn State) may address this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Future work: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Add refinement: Will improve cut quality but take more time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Alternatives to </a:t>
            </a:r>
            <a:r>
              <a:rPr lang="en-US" sz="1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Multijagged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geometric partitioning (QRCP?)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C4BF5-0C57-F24F-BBBA-704E5BD32B2C}"/>
              </a:ext>
            </a:extLst>
          </p:cNvPr>
          <p:cNvSpPr txBox="1"/>
          <p:nvPr/>
        </p:nvSpPr>
        <p:spPr>
          <a:xfrm>
            <a:off x="741405" y="6002217"/>
            <a:ext cx="784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research was supported by the </a:t>
            </a:r>
            <a:r>
              <a:rPr lang="en-US" sz="1400" dirty="0" err="1"/>
              <a:t>Exascale</a:t>
            </a:r>
            <a:r>
              <a:rPr lang="en-US" sz="1400" dirty="0"/>
              <a:t> Computing Project (17-SC-20-SC), a collaborative effort of the U.S. Department of Energy Office of Science and the National Nuclear Security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12264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4EEA-03AC-FD41-A279-A84051F4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6B8E-D324-9149-AF65-8B49BD8D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BA6A6-06AF-AD4C-B53F-1476B56E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E0E8-A849-3047-9196-CC1C241D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Revisit Spectral Methods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6EB5-87B5-8840-AA75-0107ADC1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Weren’t they abandoned in the ‘90s and replaced by multilevel methods? Yes, but…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Quality of spectral partitioners are often only slightly worse than multilevel.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Preconditioned </a:t>
            </a:r>
            <a:r>
              <a:rPr lang="en-US" sz="2400" dirty="0" err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eigensolvers</a:t>
            </a:r>
            <a:r>
              <a: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(LOBPCG) came later.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Linear algebra operations have been optimized for GPU.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Spectral partitioning is robust for large #proc (#GPU), as eigenvectors don’t change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598F2-7C5B-6D4C-A1D7-9ACF9059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544" y="296428"/>
            <a:ext cx="4835022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9439" y="1611131"/>
            <a:ext cx="8104172" cy="4400786"/>
          </a:xfrm>
        </p:spPr>
        <p:txBody>
          <a:bodyPr>
            <a:normAutofit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Graph Partitioning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Spectral Partitioning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Sphynx: A Parallel Spectral Partitioner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Randomized </a:t>
            </a:r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Eigensolver</a:t>
            </a: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0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Thanks to </a:t>
            </a:r>
            <a:r>
              <a:rPr lang="en-US" sz="20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Seher</a:t>
            </a:r>
            <a:r>
              <a:rPr lang="en-US" sz="20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Acer for initial version of Sphynx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1" y="391933"/>
            <a:ext cx="363262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5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1" y="391933"/>
            <a:ext cx="363262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0543" y="296428"/>
            <a:ext cx="7074023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Spectral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5D568F98-48CA-1A4F-ABEF-3FE506BA4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06" y="1217287"/>
                <a:ext cx="8838994" cy="5009910"/>
              </a:xfrm>
            </p:spPr>
            <p:txBody>
              <a:bodyPr>
                <a:normAutofit fontScale="92500" lnSpcReduction="10000"/>
              </a:bodyPr>
              <a:lstStyle/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Traditional spectral methods [1] use recursive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bipartitioning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. At each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bipartitioning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step, they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compute one eigenvector (Fiedler vector) on the current graph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sort the vertices </a:t>
                </a:r>
                <a:r>
                  <a:rPr lang="en-US" sz="26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w.r.t.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the entries of the eigenvector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bipartition the vertices according to the sorted order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Sphynx computes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 eigenvectors 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of the Laplacian, </a:t>
                </a:r>
                <a:r>
                  <a:rPr lang="en-US" sz="28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all at once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Computing all eigenvectors at once avoids</a:t>
                </a:r>
                <a:endParaRPr lang="en-US" sz="2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forming subgraphs and/or corresponding Laplacians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moving subgraphs across different processes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calling </a:t>
                </a:r>
                <a:r>
                  <a:rPr lang="en-US" sz="26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eigensolver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multiple times</a:t>
                </a:r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5D568F98-48CA-1A4F-ABEF-3FE506BA4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06" y="1217287"/>
                <a:ext cx="8838994" cy="5009910"/>
              </a:xfrm>
              <a:blipFill>
                <a:blip r:embed="rId3"/>
                <a:stretch>
                  <a:fillRect l="-1724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FCEC373-9212-B047-B9C7-841A3DF9FC2F}"/>
              </a:ext>
            </a:extLst>
          </p:cNvPr>
          <p:cNvSpPr txBox="1"/>
          <p:nvPr/>
        </p:nvSpPr>
        <p:spPr>
          <a:xfrm>
            <a:off x="345017" y="6299962"/>
            <a:ext cx="874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Pothen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 Simon, and K.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“Partitioning sparse matrices with eigenvectors of graphs,” SIAM J. Matrix Anal., vol. 11, pp. 430–452, July 1990.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E845E-0C29-4A4E-A872-C321D7CA44F3}"/>
              </a:ext>
            </a:extLst>
          </p:cNvPr>
          <p:cNvSpPr txBox="1"/>
          <p:nvPr/>
        </p:nvSpPr>
        <p:spPr>
          <a:xfrm>
            <a:off x="43453" y="6293299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87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27EFF-3C88-8A4F-A61F-8467E02E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3" y="1644923"/>
            <a:ext cx="3898808" cy="3898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AD797-B248-8445-8F49-77CA1E634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0" y="1644923"/>
            <a:ext cx="3898808" cy="3898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7AE22A-D397-DB4D-9E23-8096476276B7}"/>
              </a:ext>
            </a:extLst>
          </p:cNvPr>
          <p:cNvSpPr txBox="1"/>
          <p:nvPr/>
        </p:nvSpPr>
        <p:spPr>
          <a:xfrm>
            <a:off x="530543" y="1134404"/>
            <a:ext cx="3618106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LOBPCG Convergence  Tolerance: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2144E8E5-FF1A-AA4F-8314-E2E204785893}"/>
              </a:ext>
            </a:extLst>
          </p:cNvPr>
          <p:cNvSpPr txBox="1">
            <a:spLocks/>
          </p:cNvSpPr>
          <p:nvPr/>
        </p:nvSpPr>
        <p:spPr>
          <a:xfrm>
            <a:off x="1151505" y="5562347"/>
            <a:ext cx="2782821" cy="869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77" indent="-68577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2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75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28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8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6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Default: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1e-2 for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MueLu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              1e-3 for others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6782DAA9-9C2A-9441-8E5C-89C36313D162}"/>
              </a:ext>
            </a:extLst>
          </p:cNvPr>
          <p:cNvSpPr txBox="1">
            <a:spLocks/>
          </p:cNvSpPr>
          <p:nvPr/>
        </p:nvSpPr>
        <p:spPr>
          <a:xfrm>
            <a:off x="5546567" y="5543732"/>
            <a:ext cx="2782821" cy="4359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77" indent="-68577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2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75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28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8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6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Default: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1e-2 for all</a:t>
            </a:r>
          </a:p>
        </p:txBody>
      </p:sp>
    </p:spTree>
    <p:extLst>
      <p:ext uri="{BB962C8B-B14F-4D97-AF65-F5344CB8AC3E}">
        <p14:creationId xmlns:p14="http://schemas.microsoft.com/office/powerpoint/2010/main" val="2441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22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2CA4A1-861B-CA40-AA43-E1F9AF2D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18718"/>
              </p:ext>
            </p:extLst>
          </p:nvPr>
        </p:nvGraphicFramePr>
        <p:xfrm>
          <a:off x="1290338" y="2156278"/>
          <a:ext cx="6626439" cy="2545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699">
                  <a:extLst>
                    <a:ext uri="{9D8B030D-6E8A-4147-A177-3AD203B41FA5}">
                      <a16:colId xmlns:a16="http://schemas.microsoft.com/office/drawing/2014/main" val="3548217077"/>
                    </a:ext>
                  </a:extLst>
                </a:gridCol>
                <a:gridCol w="1437152">
                  <a:extLst>
                    <a:ext uri="{9D8B030D-6E8A-4147-A177-3AD203B41FA5}">
                      <a16:colId xmlns:a16="http://schemas.microsoft.com/office/drawing/2014/main" val="3629388037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3386950307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1525943092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2181152559"/>
                    </a:ext>
                  </a:extLst>
                </a:gridCol>
                <a:gridCol w="1103897">
                  <a:extLst>
                    <a:ext uri="{9D8B030D-6E8A-4147-A177-3AD203B41FA5}">
                      <a16:colId xmlns:a16="http://schemas.microsoft.com/office/drawing/2014/main" val="4114366268"/>
                    </a:ext>
                  </a:extLst>
                </a:gridCol>
              </a:tblGrid>
              <a:tr h="2918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results normalized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w.r.t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combinatorial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89431"/>
                  </a:ext>
                </a:extLst>
              </a:tr>
              <a:tr h="291819">
                <a:tc row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preconditioner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generalized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normalized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990789"/>
                  </a:ext>
                </a:extLst>
              </a:tr>
              <a:tr h="291819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92520"/>
                  </a:ext>
                </a:extLst>
              </a:tr>
              <a:tr h="2783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980687"/>
                  </a:ext>
                </a:extLst>
              </a:tr>
              <a:tr h="27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Polynomial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504539"/>
                  </a:ext>
                </a:extLst>
              </a:tr>
              <a:tr h="27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MueLu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6960"/>
                  </a:ext>
                </a:extLst>
              </a:tr>
              <a:tr h="2783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4739321"/>
                  </a:ext>
                </a:extLst>
              </a:tr>
              <a:tr h="27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Polynomial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402238"/>
                  </a:ext>
                </a:extLst>
              </a:tr>
              <a:tr h="278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MueLu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833191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4A38707-C84D-A142-83D9-5D9757C425E2}"/>
              </a:ext>
            </a:extLst>
          </p:cNvPr>
          <p:cNvSpPr txBox="1"/>
          <p:nvPr/>
        </p:nvSpPr>
        <p:spPr>
          <a:xfrm>
            <a:off x="557754" y="1371251"/>
            <a:ext cx="2310441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Eigenvalue Problem: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E29ABC1-AFC6-2448-A11A-384623565703}"/>
              </a:ext>
            </a:extLst>
          </p:cNvPr>
          <p:cNvSpPr txBox="1">
            <a:spLocks/>
          </p:cNvSpPr>
          <p:nvPr/>
        </p:nvSpPr>
        <p:spPr>
          <a:xfrm>
            <a:off x="1079315" y="5150699"/>
            <a:ext cx="7150285" cy="14683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77" indent="-68577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2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75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28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8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6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Default: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	combinatorial for regular graphs,</a:t>
            </a:r>
          </a:p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               	generalized for irregular graphs with Jacobi and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MueLu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and</a:t>
            </a:r>
          </a:p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		normalized for irregular graphs with Polynomial.</a:t>
            </a:r>
          </a:p>
        </p:txBody>
      </p:sp>
    </p:spTree>
    <p:extLst>
      <p:ext uri="{BB962C8B-B14F-4D97-AF65-F5344CB8AC3E}">
        <p14:creationId xmlns:p14="http://schemas.microsoft.com/office/powerpoint/2010/main" val="6224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23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2CA4A1-861B-CA40-AA43-E1F9AF2D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53324"/>
              </p:ext>
            </p:extLst>
          </p:nvPr>
        </p:nvGraphicFramePr>
        <p:xfrm>
          <a:off x="1891919" y="2335970"/>
          <a:ext cx="5094315" cy="1432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39">
                  <a:extLst>
                    <a:ext uri="{9D8B030D-6E8A-4147-A177-3AD203B41FA5}">
                      <a16:colId xmlns:a16="http://schemas.microsoft.com/office/drawing/2014/main" val="3548217077"/>
                    </a:ext>
                  </a:extLst>
                </a:gridCol>
                <a:gridCol w="1083694">
                  <a:extLst>
                    <a:ext uri="{9D8B030D-6E8A-4147-A177-3AD203B41FA5}">
                      <a16:colId xmlns:a16="http://schemas.microsoft.com/office/drawing/2014/main" val="3386950307"/>
                    </a:ext>
                  </a:extLst>
                </a:gridCol>
                <a:gridCol w="1083694">
                  <a:extLst>
                    <a:ext uri="{9D8B030D-6E8A-4147-A177-3AD203B41FA5}">
                      <a16:colId xmlns:a16="http://schemas.microsoft.com/office/drawing/2014/main" val="1525943092"/>
                    </a:ext>
                  </a:extLst>
                </a:gridCol>
                <a:gridCol w="1083694">
                  <a:extLst>
                    <a:ext uri="{9D8B030D-6E8A-4147-A177-3AD203B41FA5}">
                      <a16:colId xmlns:a16="http://schemas.microsoft.com/office/drawing/2014/main" val="2181152559"/>
                    </a:ext>
                  </a:extLst>
                </a:gridCol>
                <a:gridCol w="1083694">
                  <a:extLst>
                    <a:ext uri="{9D8B030D-6E8A-4147-A177-3AD203B41FA5}">
                      <a16:colId xmlns:a16="http://schemas.microsoft.com/office/drawing/2014/main" val="4114366268"/>
                    </a:ext>
                  </a:extLst>
                </a:gridCol>
              </a:tblGrid>
              <a:tr h="2918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results normalized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w.r.t.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Jacobi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89431"/>
                  </a:ext>
                </a:extLst>
              </a:tr>
              <a:tr h="291819">
                <a:tc row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Polynomial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MueLu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990789"/>
                  </a:ext>
                </a:extLst>
              </a:tr>
              <a:tr h="291819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cutsize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92520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980687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7393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4A38707-C84D-A142-83D9-5D9757C425E2}"/>
              </a:ext>
            </a:extLst>
          </p:cNvPr>
          <p:cNvSpPr txBox="1"/>
          <p:nvPr/>
        </p:nvSpPr>
        <p:spPr>
          <a:xfrm>
            <a:off x="557754" y="1371251"/>
            <a:ext cx="171482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Preconditioner: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E29ABC1-AFC6-2448-A11A-384623565703}"/>
              </a:ext>
            </a:extLst>
          </p:cNvPr>
          <p:cNvSpPr txBox="1">
            <a:spLocks/>
          </p:cNvSpPr>
          <p:nvPr/>
        </p:nvSpPr>
        <p:spPr>
          <a:xfrm>
            <a:off x="1692830" y="4018438"/>
            <a:ext cx="5374482" cy="14683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77" indent="-68577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28802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425175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562328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69948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F0"/>
              </a:buClr>
              <a:buFont typeface="Calibri" pitchFamily="34" charset="0"/>
              <a:buChar char="◦"/>
              <a:defRPr sz="12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82496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Suggested: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	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MueLu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for regular graphs,</a:t>
            </a:r>
          </a:p>
          <a:p>
            <a:pPr marL="228970" lvl="1" indent="0">
              <a:spcAft>
                <a:spcPts val="1000"/>
              </a:spcAft>
              <a:buSzPct val="80000"/>
              <a:buFont typeface="Calibri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               	Polynomial for irregular graphs.</a:t>
            </a:r>
          </a:p>
        </p:txBody>
      </p:sp>
    </p:spTree>
    <p:extLst>
      <p:ext uri="{BB962C8B-B14F-4D97-AF65-F5344CB8AC3E}">
        <p14:creationId xmlns:p14="http://schemas.microsoft.com/office/powerpoint/2010/main" val="41790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24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990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Sphynx: </a:t>
            </a:r>
            <a:r>
              <a:rPr lang="en-US" sz="3600" dirty="0" err="1">
                <a:latin typeface="Gill Sans" charset="0"/>
                <a:ea typeface="Gill Sans" charset="0"/>
                <a:cs typeface="Gill Sans" charset="0"/>
              </a:rPr>
              <a:t>Exascale</a:t>
            </a:r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 Systems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8A434F-F7A4-1B40-B273-9681A688DAC6}"/>
              </a:ext>
            </a:extLst>
          </p:cNvPr>
          <p:cNvGraphicFramePr>
            <a:graphicFrameLocks noGrp="1"/>
          </p:cNvGraphicFramePr>
          <p:nvPr/>
        </p:nvGraphicFramePr>
        <p:xfrm>
          <a:off x="5567744" y="2012190"/>
          <a:ext cx="3195255" cy="3993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361">
                  <a:extLst>
                    <a:ext uri="{9D8B030D-6E8A-4147-A177-3AD203B41FA5}">
                      <a16:colId xmlns:a16="http://schemas.microsoft.com/office/drawing/2014/main" val="1617358379"/>
                    </a:ext>
                  </a:extLst>
                </a:gridCol>
                <a:gridCol w="604561">
                  <a:extLst>
                    <a:ext uri="{9D8B030D-6E8A-4147-A177-3AD203B41FA5}">
                      <a16:colId xmlns:a16="http://schemas.microsoft.com/office/drawing/2014/main" val="130127161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335632506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49261965"/>
                    </a:ext>
                  </a:extLst>
                </a:gridCol>
              </a:tblGrid>
              <a:tr h="1663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RUNNING TIME (s)</a:t>
                      </a: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035430182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Summit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Spock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Spock/Summit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60766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ecology1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381146049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dielFilterV2real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418755872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thermal2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2724257383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Bump_2911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3368339909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Queen_4147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028262172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100^3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4276289092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200^3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142171248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400^3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6.78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807266164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geomean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0.75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13909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hollywood-2009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892930156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com-Orkut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342441330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wikipedia-20070206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15.66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18.44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2037993906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cit-Patents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732748857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com-LiveJournal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8.70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4078784898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wb-edu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5.54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261522548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uk-2005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89.31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137.59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3425887258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it-2004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90.24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101.58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745194193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twitter7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482.85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499.43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2595580882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com-Friendster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186.16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3475174543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FullChip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48.36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77.56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728407490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circuit5M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/>
                </a:tc>
                <a:extLst>
                  <a:ext uri="{0D108BD9-81ED-4DB2-BD59-A6C34878D82A}">
                    <a16:rowId xmlns:a16="http://schemas.microsoft.com/office/drawing/2014/main" val="1413835684"/>
                  </a:ext>
                </a:extLst>
              </a:tr>
              <a:tr h="1663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geomean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1.05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8" marR="6998" marT="69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23703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A11D805-EBE6-A947-A678-4BFFCBC736EE}"/>
              </a:ext>
            </a:extLst>
          </p:cNvPr>
          <p:cNvGraphicFramePr>
            <a:graphicFrameLocks/>
          </p:cNvGraphicFramePr>
          <p:nvPr/>
        </p:nvGraphicFramePr>
        <p:xfrm>
          <a:off x="441643" y="2412999"/>
          <a:ext cx="45720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CA9FCB7-5B9F-E840-BE86-DCD8CDF2373C}"/>
              </a:ext>
            </a:extLst>
          </p:cNvPr>
          <p:cNvSpPr txBox="1"/>
          <p:nvPr/>
        </p:nvSpPr>
        <p:spPr>
          <a:xfrm>
            <a:off x="530543" y="1092200"/>
            <a:ext cx="44831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Sphynx Running Time on OLCF systems: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Summit: Nvidia Volta V100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Spock: AMD MI200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FCE89B-EFDD-934E-8DAC-9F4D7851E07C}"/>
              </a:ext>
            </a:extLst>
          </p:cNvPr>
          <p:cNvSpPr/>
          <p:nvPr/>
        </p:nvSpPr>
        <p:spPr>
          <a:xfrm>
            <a:off x="8456913" y="19446"/>
            <a:ext cx="628118" cy="305812"/>
          </a:xfrm>
          <a:prstGeom prst="rect">
            <a:avLst/>
          </a:prstGeom>
          <a:solidFill>
            <a:srgbClr val="057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625C0C-9526-C841-A88B-34717F010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361"/>
          <a:stretch/>
        </p:blipFill>
        <p:spPr>
          <a:xfrm>
            <a:off x="8555670" y="44061"/>
            <a:ext cx="231691" cy="2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1" y="391933"/>
            <a:ext cx="363262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0544" y="296428"/>
            <a:ext cx="6735290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Graph Partitioning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B3796903-D9B7-884C-BE5F-157BBA33D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386" y="1238490"/>
                <a:ext cx="8601884" cy="5323082"/>
              </a:xfrm>
            </p:spPr>
            <p:txBody>
              <a:bodyPr>
                <a:normAutofit/>
              </a:bodyPr>
              <a:lstStyle/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𝐺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𝑉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,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: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set of vertices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set of edges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𝐸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For the graph partitioning problem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each vertex is assigned a</a:t>
                </a:r>
                <a:r>
                  <a:rPr lang="en-US" sz="22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 weight </a:t>
                </a:r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value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each edge is assigned a</a:t>
                </a:r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cost </a:t>
                </a:r>
                <a:r>
                  <a:rPr lang="en-US" sz="22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value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-way </a:t>
                </a:r>
                <a:r>
                  <a:rPr lang="en-US" sz="2800" dirty="0">
                    <a:solidFill>
                      <a:srgbClr val="00B050"/>
                    </a:solidFill>
                    <a:latin typeface="Calibri" charset="0"/>
                    <a:ea typeface="Calibri" charset="0"/>
                    <a:cs typeface="Calibri" charset="0"/>
                  </a:rPr>
                  <a:t>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𝐺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is </a:t>
                </a:r>
                <a:r>
                  <a:rPr lang="en-US" sz="26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balanced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if there is a </a:t>
                </a:r>
                <a:r>
                  <a:rPr lang="en-US" sz="26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balance on part weights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has a</a:t>
                </a:r>
                <a:r>
                  <a:rPr lang="en-US" sz="26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cutsize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defined as the sum of the </a:t>
                </a:r>
                <a:r>
                  <a:rPr lang="en-US" sz="26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cut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-edge </a:t>
                </a:r>
                <a:r>
                  <a:rPr lang="en-US" sz="26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costs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rgbClr val="00B050"/>
                    </a:solidFill>
                    <a:latin typeface="Calibri" charset="0"/>
                    <a:ea typeface="Calibri" charset="0"/>
                    <a:cs typeface="Calibri" charset="0"/>
                  </a:rPr>
                  <a:t>Graph partitioning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  <a:latin typeface="Calibri" charset="0"/>
                    <a:ea typeface="Calibri" charset="0"/>
                    <a:cs typeface="Calibri" charset="0"/>
                  </a:rPr>
                  <a:t>problem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is to find a </a:t>
                </a:r>
                <a:r>
                  <a:rPr lang="en-US" sz="28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balanced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-way partition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with minimum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cutsize</a:t>
                </a:r>
                <a:endParaRPr lang="en-US" sz="28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228970" lvl="1" indent="0">
                  <a:spcAft>
                    <a:spcPts val="1000"/>
                  </a:spcAft>
                  <a:buSzPct val="80000"/>
                  <a:buNone/>
                </a:pPr>
                <a:endParaRPr lang="en-US" sz="2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B3796903-D9B7-884C-BE5F-157BBA33D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386" y="1238490"/>
                <a:ext cx="8601884" cy="5323082"/>
              </a:xfrm>
              <a:blipFill>
                <a:blip r:embed="rId3"/>
                <a:stretch>
                  <a:fillRect l="-1770" t="-1905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DE489FB-D21A-5F44-A57C-C7CFCA995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01" y="1831377"/>
            <a:ext cx="1167552" cy="1152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97758-A531-494D-A6DE-E59E64B09675}"/>
              </a:ext>
            </a:extLst>
          </p:cNvPr>
          <p:cNvSpPr txBox="1"/>
          <p:nvPr/>
        </p:nvSpPr>
        <p:spPr>
          <a:xfrm>
            <a:off x="6989796" y="20892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66702-DACD-9C47-8373-BAD465B4EB88}"/>
              </a:ext>
            </a:extLst>
          </p:cNvPr>
          <p:cNvSpPr txBox="1"/>
          <p:nvPr/>
        </p:nvSpPr>
        <p:spPr>
          <a:xfrm>
            <a:off x="6989796" y="28210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7A505-E917-194A-A86B-D7C6DA76E55A}"/>
              </a:ext>
            </a:extLst>
          </p:cNvPr>
          <p:cNvSpPr txBox="1"/>
          <p:nvPr/>
        </p:nvSpPr>
        <p:spPr>
          <a:xfrm>
            <a:off x="7723780" y="20892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642E45-A2CD-604B-BF20-27F0323B4031}"/>
              </a:ext>
            </a:extLst>
          </p:cNvPr>
          <p:cNvSpPr txBox="1"/>
          <p:nvPr/>
        </p:nvSpPr>
        <p:spPr>
          <a:xfrm>
            <a:off x="7723780" y="28210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6D40D-B9F5-4D4D-B0F5-D275E2DC14CC}"/>
              </a:ext>
            </a:extLst>
          </p:cNvPr>
          <p:cNvSpPr txBox="1"/>
          <p:nvPr/>
        </p:nvSpPr>
        <p:spPr>
          <a:xfrm>
            <a:off x="7277337" y="26971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3B2B35-63DB-2D46-8AAE-6846BDB1DCEC}"/>
              </a:ext>
            </a:extLst>
          </p:cNvPr>
          <p:cNvSpPr txBox="1"/>
          <p:nvPr/>
        </p:nvSpPr>
        <p:spPr>
          <a:xfrm>
            <a:off x="7271939" y="17986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977A2F-1F20-134A-9916-BDD7F7999A8C}"/>
              </a:ext>
            </a:extLst>
          </p:cNvPr>
          <p:cNvSpPr txBox="1"/>
          <p:nvPr/>
        </p:nvSpPr>
        <p:spPr>
          <a:xfrm>
            <a:off x="7271939" y="23365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864CD-F4F0-7E41-B6ED-658AC6D033B7}"/>
              </a:ext>
            </a:extLst>
          </p:cNvPr>
          <p:cNvSpPr txBox="1"/>
          <p:nvPr/>
        </p:nvSpPr>
        <p:spPr>
          <a:xfrm>
            <a:off x="7570249" y="23009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11D200-E6FA-F846-A257-DC95C9BE6F85}"/>
              </a:ext>
            </a:extLst>
          </p:cNvPr>
          <p:cNvSpPr/>
          <p:nvPr/>
        </p:nvSpPr>
        <p:spPr>
          <a:xfrm>
            <a:off x="6749178" y="1817750"/>
            <a:ext cx="1325173" cy="57219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84BAFC-FFC2-3D4C-B699-00082BC38D00}"/>
              </a:ext>
            </a:extLst>
          </p:cNvPr>
          <p:cNvSpPr/>
          <p:nvPr/>
        </p:nvSpPr>
        <p:spPr>
          <a:xfrm>
            <a:off x="6739742" y="2573619"/>
            <a:ext cx="1325173" cy="54869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405B2-512A-1B45-9F97-AC5AE11605E6}"/>
              </a:ext>
            </a:extLst>
          </p:cNvPr>
          <p:cNvSpPr txBox="1"/>
          <p:nvPr/>
        </p:nvSpPr>
        <p:spPr>
          <a:xfrm>
            <a:off x="7905986" y="2295046"/>
            <a:ext cx="885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Cutsize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</a:t>
            </a:r>
          </a:p>
        </p:txBody>
      </p:sp>
    </p:spTree>
    <p:extLst>
      <p:ext uri="{BB962C8B-B14F-4D97-AF65-F5344CB8AC3E}">
        <p14:creationId xmlns:p14="http://schemas.microsoft.com/office/powerpoint/2010/main" val="3340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1" y="391933"/>
            <a:ext cx="363262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0544" y="296428"/>
            <a:ext cx="6156006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Motivation - Sphynx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A3DA989-36C8-E148-AF09-408A4AF35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16" y="1238490"/>
            <a:ext cx="8312517" cy="5253750"/>
          </a:xfrm>
        </p:spPr>
        <p:txBody>
          <a:bodyPr>
            <a:normAutofit fontScale="92500" lnSpcReduction="10000"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are revisiting graph partitioning problem, because: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Applications are moving to </a:t>
            </a:r>
            <a:r>
              <a:rPr lang="en-US" sz="26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accelerators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DoE facilities have announced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different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accelerators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AMD, Intel, NVIDIA GPUs</a:t>
            </a:r>
            <a:endParaRPr lang="en-US" sz="24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 accelerator-enabled graph partitioning tool exists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provide Sphynx to fill this gap</a:t>
            </a:r>
          </a:p>
          <a:p>
            <a:pPr marL="823323" lvl="2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Distributed-memory parallel,</a:t>
            </a:r>
            <a:r>
              <a:rPr lang="en-US" sz="22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 accelerator-enabled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portable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800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Sphynx is based on a </a:t>
            </a:r>
            <a:r>
              <a:rPr lang="en-US" sz="2800" u="sng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spectral</a:t>
            </a:r>
            <a:r>
              <a:rPr lang="en-US" sz="2800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approach, because: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Spectral methods use linear-algebra kernels, which are </a:t>
            </a:r>
            <a:r>
              <a:rPr lang="en-US" sz="26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amenable to parallelization 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 </a:t>
            </a:r>
            <a:r>
              <a:rPr lang="en-US" sz="26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accelerators</a:t>
            </a:r>
            <a:endParaRPr lang="en-US" sz="2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6170" lvl="1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Can potentially speed up algorithm with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randomized linear algebra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charset="2"/>
              <a:buChar char="§"/>
            </a:pP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81" y="391933"/>
            <a:ext cx="363262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0543" y="296428"/>
            <a:ext cx="7074023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Background: Spectral partitioning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5D568F98-48CA-1A4F-ABEF-3FE506BA4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06" y="1025612"/>
                <a:ext cx="8694009" cy="5687704"/>
              </a:xfrm>
            </p:spPr>
            <p:txBody>
              <a:bodyPr>
                <a:normAutofit fontScale="85000" lnSpcReduction="20000"/>
              </a:bodyPr>
              <a:lstStyle/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Proposed by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Pothen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Simon,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Liou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(‘90)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Based on Donath &amp; Hoffman (‘73), Fiedler (‘73)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Eigenvalue problems: </a:t>
                </a:r>
                <a:r>
                  <a:rPr lang="en-US" sz="2800" dirty="0">
                    <a:solidFill>
                      <a:srgbClr val="00ACD9"/>
                    </a:solidFill>
                    <a:latin typeface="Calibri" charset="0"/>
                    <a:ea typeface="Calibri" charset="0"/>
                    <a:cs typeface="Calibri" charset="0"/>
                  </a:rPr>
                  <a:t>combinatorial</a:t>
                </a: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and </a:t>
                </a:r>
                <a:r>
                  <a:rPr lang="en-US" sz="2800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normalized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Adjacency matrix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𝑖𝑗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Degree matrix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𝐷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𝑖𝑗</m:t>
                        </m:r>
                      </m:sub>
                    </m:sSub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deg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Form a Laplacian matrix: 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rgbClr val="00ACD9"/>
                    </a:solidFill>
                    <a:latin typeface="Calibri" charset="0"/>
                    <a:ea typeface="Calibri" charset="0"/>
                    <a:cs typeface="Calibri" charset="0"/>
                  </a:rPr>
                  <a:t>Combinatorial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Laplacian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𝐿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𝐶</m:t>
                        </m:r>
                      </m:sub>
                    </m:sSub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𝐷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𝐴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600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Normalized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Laplacian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𝐿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𝑁</m:t>
                        </m:r>
                      </m:sub>
                    </m:sSub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𝐼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 − 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𝐷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−1/2</m:t>
                        </m:r>
                      </m:sup>
                    </m:sSup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𝐴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𝐷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sz="2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Find eigenvectors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corresponding to smallest nontrivial eigenvalues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&gt;0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s.t.</a:t>
                </a:r>
                <a:endParaRPr lang="en-US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𝐶</m:t>
                        </m:r>
                      </m:sub>
                    </m:sSub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𝜆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for </a:t>
                </a:r>
                <a:r>
                  <a:rPr lang="en-US" sz="2600" dirty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combinatorial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eigenvalue problem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𝑁</m:t>
                        </m:r>
                      </m:sub>
                    </m:sSub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𝜆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for </a:t>
                </a:r>
                <a:r>
                  <a:rPr lang="en-US" sz="2600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normalized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eigenvalue problem</a:t>
                </a:r>
              </a:p>
            </p:txBody>
          </p:sp>
        </mc:Choice>
        <mc:Fallback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5D568F98-48CA-1A4F-ABEF-3FE506BA4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06" y="1025612"/>
                <a:ext cx="8694009" cy="5687704"/>
              </a:xfrm>
              <a:blipFill>
                <a:blip r:embed="rId3"/>
                <a:stretch>
                  <a:fillRect l="-1606" t="-11136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8BA27-4742-B643-BC1C-6299B9751CBA}"/>
                  </a:ext>
                </a:extLst>
              </p:cNvPr>
              <p:cNvSpPr txBox="1"/>
              <p:nvPr/>
            </p:nvSpPr>
            <p:spPr>
              <a:xfrm>
                <a:off x="5141473" y="2298281"/>
                <a:ext cx="1388650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48BA27-4742-B643-BC1C-6299B975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473" y="2298281"/>
                <a:ext cx="1388650" cy="491417"/>
              </a:xfrm>
              <a:prstGeom prst="rect">
                <a:avLst/>
              </a:prstGeom>
              <a:blipFill>
                <a:blip r:embed="rId4"/>
                <a:stretch>
                  <a:fillRect l="-6306" t="-5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D9D498-B027-B047-B558-8537FA11F31C}"/>
              </a:ext>
            </a:extLst>
          </p:cNvPr>
          <p:cNvSpPr txBox="1"/>
          <p:nvPr/>
        </p:nvSpPr>
        <p:spPr>
          <a:xfrm>
            <a:off x="5122571" y="2630844"/>
            <a:ext cx="14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otherwise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8C753F-5722-4F49-A6F6-1EBC095411EC}"/>
                  </a:ext>
                </a:extLst>
              </p:cNvPr>
              <p:cNvSpPr txBox="1"/>
              <p:nvPr/>
            </p:nvSpPr>
            <p:spPr>
              <a:xfrm>
                <a:off x="5721498" y="3144493"/>
                <a:ext cx="1042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8C753F-5722-4F49-A6F6-1EBC09541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98" y="3144493"/>
                <a:ext cx="1042273" cy="461665"/>
              </a:xfrm>
              <a:prstGeom prst="rect">
                <a:avLst/>
              </a:prstGeom>
              <a:blipFill>
                <a:blip r:embed="rId5"/>
                <a:stretch>
                  <a:fillRect l="-8434" t="-7895" r="-241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F51EC66-5AF9-3340-ABBF-8EB9D9006BE3}"/>
              </a:ext>
            </a:extLst>
          </p:cNvPr>
          <p:cNvSpPr txBox="1"/>
          <p:nvPr/>
        </p:nvSpPr>
        <p:spPr>
          <a:xfrm>
            <a:off x="5721498" y="3526801"/>
            <a:ext cx="14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24378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6012CDB5-D6FA-7F4D-AD5D-DAA265CAF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919" y="1150234"/>
                <a:ext cx="8352096" cy="2178549"/>
              </a:xfrm>
            </p:spPr>
            <p:txBody>
              <a:bodyPr>
                <a:normAutofit fontScale="77500" lnSpcReduction="20000"/>
              </a:bodyPr>
              <a:lstStyle/>
              <a:p>
                <a:pPr marL="466725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Create Laplacian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𝐿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𝐺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merican Typewriter" panose="02090604020004020304" pitchFamily="18" charset="77"/>
                    <a:ea typeface="Calibri" charset="0"/>
                    <a:cs typeface="Calibri" charset="0"/>
                  </a:rPr>
                  <a:t>–</a:t>
                </a:r>
                <a:r>
                  <a:rPr lang="en-US" sz="2600" dirty="0">
                    <a:solidFill>
                      <a:schemeClr val="tx1"/>
                    </a:solidFill>
                    <a:latin typeface="American Typewriter" panose="02090604020004020304" pitchFamily="18" charset="77"/>
                    <a:ea typeface="Calibri" charset="0"/>
                    <a:cs typeface="Calibri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Tpetra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CrsMatrix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, </a:t>
                </a:r>
                <a:r>
                  <a:rPr lang="en-US" sz="2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Kokkos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parallel_for</a:t>
                </a:r>
                <a:endParaRPr lang="en-US" sz="2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endParaRP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funcPr>
                      <m:fName>
                        <m: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𝐾</m:t>
                        </m:r>
                      </m:e>
                    </m:func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+1)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eigenvectors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𝐿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using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LOBPCG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[1]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– Anasazi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First eigenvector: trivial, not used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Remaining vectors: coordinates to embed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 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-dimensional space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Compute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𝐾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-way partition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on coordinates using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multi-jagged</a:t>
                </a: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[2]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– Zoltan2</a:t>
                </a:r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6012CDB5-D6FA-7F4D-AD5D-DAA265CAF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919" y="1150234"/>
                <a:ext cx="8352096" cy="2178549"/>
              </a:xfrm>
              <a:blipFill>
                <a:blip r:embed="rId3"/>
                <a:stretch>
                  <a:fillRect l="-1366" t="-4624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B6ADE6-401B-6741-8631-204703DE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761" y="3225768"/>
            <a:ext cx="6701725" cy="2572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0BBC5-C2F8-894E-8589-5D9FC2BE3FCF}"/>
              </a:ext>
            </a:extLst>
          </p:cNvPr>
          <p:cNvSpPr txBox="1"/>
          <p:nvPr/>
        </p:nvSpPr>
        <p:spPr>
          <a:xfrm>
            <a:off x="2656459" y="3977700"/>
            <a:ext cx="654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&amp;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B9BA7-72AE-854C-9E2C-61F97C5371B2}"/>
              </a:ext>
            </a:extLst>
          </p:cNvPr>
          <p:cNvSpPr txBox="1"/>
          <p:nvPr/>
        </p:nvSpPr>
        <p:spPr>
          <a:xfrm>
            <a:off x="257907" y="6038367"/>
            <a:ext cx="874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V.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Knyazev,“Toward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optimal preconditioned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eigensolver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Locally optimal block preconditioned conjugate gradient method,” SIAM Journal on Scientific Computing, vol. 23, no. 2, pp. 517–541, 2001.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757E-2CF2-3E42-B5C2-189D2D417A20}"/>
              </a:ext>
            </a:extLst>
          </p:cNvPr>
          <p:cNvSpPr txBox="1"/>
          <p:nvPr/>
        </p:nvSpPr>
        <p:spPr>
          <a:xfrm>
            <a:off x="-2847" y="603548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E29FD-7D2A-4844-8782-85CDEACED3FB}"/>
              </a:ext>
            </a:extLst>
          </p:cNvPr>
          <p:cNvSpPr txBox="1"/>
          <p:nvPr/>
        </p:nvSpPr>
        <p:spPr>
          <a:xfrm>
            <a:off x="3729650" y="3977700"/>
            <a:ext cx="33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99279-7781-5445-8329-31BDAC1417A9}"/>
              </a:ext>
            </a:extLst>
          </p:cNvPr>
          <p:cNvSpPr txBox="1"/>
          <p:nvPr/>
        </p:nvSpPr>
        <p:spPr>
          <a:xfrm>
            <a:off x="249571" y="6417365"/>
            <a:ext cx="874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Deveci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Rajamanickam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D. Devine, and U. V.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Catalyurek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“Multi-jagged: A scalable parallel spatial partitioning algorithm,” IEEE Transactions on Parallel and Distributed Systems, vol. 27, pp. 803–817, March 2016.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61DAF-7BF7-9F44-8C71-CEF10A1A2606}"/>
              </a:ext>
            </a:extLst>
          </p:cNvPr>
          <p:cNvSpPr txBox="1"/>
          <p:nvPr/>
        </p:nvSpPr>
        <p:spPr>
          <a:xfrm>
            <a:off x="-11183" y="6414486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635557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Sphynx: Parallel partitioner in </a:t>
            </a:r>
            <a:r>
              <a:rPr lang="en-US" sz="3600" dirty="0" err="1">
                <a:latin typeface="Gill Sans" charset="0"/>
                <a:ea typeface="Gill Sans" charset="0"/>
                <a:cs typeface="Gill Sans" charset="0"/>
              </a:rPr>
              <a:t>Trilinos</a:t>
            </a:r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3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6012CDB5-D6FA-7F4D-AD5D-DAA265CAF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919" y="1150232"/>
                <a:ext cx="8352096" cy="5411339"/>
              </a:xfrm>
            </p:spPr>
            <p:txBody>
              <a:bodyPr>
                <a:normAutofit/>
              </a:bodyPr>
              <a:lstStyle/>
              <a:p>
                <a:pPr marL="466725" indent="-457200">
                  <a:spcAft>
                    <a:spcPts val="1000"/>
                  </a:spcAft>
                  <a:buSzPct val="80000"/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Number of iterations in LOBPCG is a bottleneck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LOBPCG allows using a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preconditioner</a:t>
                </a:r>
              </a:p>
              <a:p>
                <a:pPr marL="466725" indent="-457200">
                  <a:spcAft>
                    <a:spcPts val="1000"/>
                  </a:spcAft>
                  <a:buSzPct val="80000"/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Sphynx supports three preconditioners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Jacobi: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𝑑𝑖𝑎𝑔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(Ifpack2)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</a:pPr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scaling each row by the inverse of the diagonal, easy to parallelize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Polynomial: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𝑀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(</a:t>
                </a:r>
                <a:r>
                  <a:rPr lang="en-US" sz="24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Belos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)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</a:pPr>
                <a:r>
                  <a:rPr lang="en-US" sz="20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SpMV</a:t>
                </a:r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to apply, highly parallel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</a:pPr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based on GMRES polynomial</a:t>
                </a:r>
              </a:p>
              <a:p>
                <a:pPr marL="686170" lvl="1" indent="-457200">
                  <a:spcAft>
                    <a:spcPts val="1000"/>
                  </a:spcAft>
                  <a:buSzPct val="800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(Algebraic) Multigrid: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ℓ+1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𝑅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ℓ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(</a:t>
                </a:r>
                <a:r>
                  <a:rPr lang="en-US" sz="24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MueLu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  <a:ea typeface="Calibri" charset="0"/>
                    <a:cs typeface="Calibri" charset="0"/>
                  </a:rPr>
                  <a:t>)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</a:pP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multilevel</a:t>
                </a:r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 captures more global information</a:t>
                </a:r>
              </a:p>
              <a:p>
                <a:pPr marL="823323" lvl="2" indent="-457200">
                  <a:spcAft>
                    <a:spcPts val="1000"/>
                  </a:spcAft>
                  <a:buSzPct val="80000"/>
                </a:pPr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costlier setup</a:t>
                </a:r>
              </a:p>
              <a:p>
                <a:pPr marL="228970" lvl="1" indent="0">
                  <a:spcAft>
                    <a:spcPts val="1000"/>
                  </a:spcAft>
                  <a:buSzPct val="80000"/>
                  <a:buNone/>
                </a:pP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halkboard SE" panose="03050602040202020205" pitchFamily="66" charset="77"/>
                  <a:ea typeface="Calibri" charset="0"/>
                  <a:cs typeface="Calibri" charset="0"/>
                </a:endParaRPr>
              </a:p>
              <a:p>
                <a:pPr marL="228970" lvl="1" indent="0">
                  <a:spcAft>
                    <a:spcPts val="1000"/>
                  </a:spcAft>
                  <a:buSzPct val="80000"/>
                  <a:buNone/>
                </a:pP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6012CDB5-D6FA-7F4D-AD5D-DAA265CAF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919" y="1150232"/>
                <a:ext cx="8352096" cy="5411339"/>
              </a:xfrm>
              <a:blipFill>
                <a:blip r:embed="rId3"/>
                <a:stretch>
                  <a:fillRect l="-1669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074023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Preconditioning </a:t>
            </a:r>
          </a:p>
        </p:txBody>
      </p:sp>
    </p:spTree>
    <p:extLst>
      <p:ext uri="{BB962C8B-B14F-4D97-AF65-F5344CB8AC3E}">
        <p14:creationId xmlns:p14="http://schemas.microsoft.com/office/powerpoint/2010/main" val="36717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074023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Experiments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A4660B9-68CF-E547-BFED-C9636EFA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19" y="1150232"/>
            <a:ext cx="8352096" cy="5411339"/>
          </a:xfrm>
        </p:spPr>
        <p:txBody>
          <a:bodyPr>
            <a:normAutofit/>
          </a:bodyPr>
          <a:lstStyle/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GPU focus: </a:t>
            </a:r>
            <a:r>
              <a:rPr lang="en-US" sz="2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MPI+Kokkos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Cuda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/HIP)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Performed on Summit and used 24 GPUs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Desired number of parts = K = 24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Each GPU is exclusively used by one MPI rank (default)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Device allocations in the Unified Virtual Memory (default)</a:t>
            </a: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Initial distribution of the test graphs: 1D block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This is the default distribution with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Tpetra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CrsMatrix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6725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Parameter sensitivity and comparison against the state of the art </a:t>
            </a:r>
          </a:p>
          <a:p>
            <a:pPr marL="686170" lvl="1" indent="-457200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Performance metrics: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cutsize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runtime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Chalkboard SE" panose="03050602040202020205" pitchFamily="66" charset="77"/>
              <a:ea typeface="Calibri" charset="0"/>
              <a:cs typeface="Calibri" charset="0"/>
            </a:endParaRPr>
          </a:p>
          <a:p>
            <a:pPr marL="228970" lvl="1" indent="0">
              <a:spcAft>
                <a:spcPts val="1000"/>
              </a:spcAft>
              <a:buSzPct val="80000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391933"/>
            <a:ext cx="441643" cy="365125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A6396F08-0FEB-3D4A-8A34-87D6EFC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3" y="296428"/>
            <a:ext cx="7074023" cy="599061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Gill Sans" charset="0"/>
                <a:cs typeface="Gill Sans" charset="0"/>
              </a:rPr>
              <a:t>Sphynx – Dataset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685C3A-8C20-8846-83C7-D8AFF108B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34422"/>
              </p:ext>
            </p:extLst>
          </p:nvPr>
        </p:nvGraphicFramePr>
        <p:xfrm>
          <a:off x="1289350" y="1008820"/>
          <a:ext cx="6565300" cy="51974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1887">
                  <a:extLst>
                    <a:ext uri="{9D8B030D-6E8A-4147-A177-3AD203B41FA5}">
                      <a16:colId xmlns:a16="http://schemas.microsoft.com/office/drawing/2014/main" val="1543129248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2821683515"/>
                    </a:ext>
                  </a:extLst>
                </a:gridCol>
                <a:gridCol w="1747777">
                  <a:extLst>
                    <a:ext uri="{9D8B030D-6E8A-4147-A177-3AD203B41FA5}">
                      <a16:colId xmlns:a16="http://schemas.microsoft.com/office/drawing/2014/main" val="4034417601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1385586610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1519194862"/>
                    </a:ext>
                  </a:extLst>
                </a:gridCol>
              </a:tblGrid>
              <a:tr h="1454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#vertices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#edges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degree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09340"/>
                  </a:ext>
                </a:extLst>
              </a:tr>
              <a:tr h="145447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628748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ecology1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4,996,000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9933505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dielFilterV2real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1,157,456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48,538,952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81282845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1,227,087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8,579,355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1060663245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Bump_2911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2,852,430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127,670,910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1962304317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Queen_4147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4,147,110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329,499,284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999285172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100^3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26,463,592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698598213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200^3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213,847,192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3572378018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400^3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64,000,000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1,719,374,392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892241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hollywood-2009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1,069,126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113,682,432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3731602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com-Orkut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3,072,441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237,442,607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3561736648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wikipedia-20070206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3,512,462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88,261,228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187,672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025703079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-Patents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3,764,117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36,787,597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446497838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com-LiveJournal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3,997,962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73,360,340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1654247130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wb-edu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8,863,287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97,233,789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25,782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1965326906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uk-2005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39,252,879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1,602,132,663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1,776,859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188539567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it-2004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41,290,577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2,096,240,367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1,326,745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3514488134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twitter7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41,652,230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2,446,678,322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2,997,488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288525989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com-Friendster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65,608,366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3,677,742,636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3024305830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FullChip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2,986,914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26,621,906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2,312,481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4214032158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circuit5M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5,555,791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59,519,031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1,290,501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42" marR="6642" marT="6642" marB="0" anchor="b"/>
                </a:tc>
                <a:extLst>
                  <a:ext uri="{0D108BD9-81ED-4DB2-BD59-A6C34878D82A}">
                    <a16:rowId xmlns:a16="http://schemas.microsoft.com/office/drawing/2014/main" val="24908763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C899F8-E54E-7F42-88A1-0A08549A1AC3}"/>
              </a:ext>
            </a:extLst>
          </p:cNvPr>
          <p:cNvSpPr txBox="1"/>
          <p:nvPr/>
        </p:nvSpPr>
        <p:spPr>
          <a:xfrm rot="16200000">
            <a:off x="299467" y="2253998"/>
            <a:ext cx="131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83EDF-5D38-A64E-8630-6B14CE282E99}"/>
              </a:ext>
            </a:extLst>
          </p:cNvPr>
          <p:cNvSpPr txBox="1"/>
          <p:nvPr/>
        </p:nvSpPr>
        <p:spPr>
          <a:xfrm rot="16200000">
            <a:off x="299467" y="4452755"/>
            <a:ext cx="131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irregular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A6D2E-0FB1-EB4D-B148-F12B91EE2DD9}"/>
              </a:ext>
            </a:extLst>
          </p:cNvPr>
          <p:cNvSpPr/>
          <p:nvPr/>
        </p:nvSpPr>
        <p:spPr>
          <a:xfrm>
            <a:off x="84949" y="6465413"/>
            <a:ext cx="581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SuiteSparse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Collection, https://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sparse.tamu.edu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1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36625</TotalTime>
  <Words>2095</Words>
  <Application>Microsoft Macintosh PowerPoint</Application>
  <PresentationFormat>On-screen Show (4:3)</PresentationFormat>
  <Paragraphs>611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American Typewriter</vt:lpstr>
      <vt:lpstr>Arial</vt:lpstr>
      <vt:lpstr>Calibri</vt:lpstr>
      <vt:lpstr>Cambria Math</vt:lpstr>
      <vt:lpstr>Chalkboard SE</vt:lpstr>
      <vt:lpstr>Garamond</vt:lpstr>
      <vt:lpstr>Gill Sans</vt:lpstr>
      <vt:lpstr>Gill Sans MT</vt:lpstr>
      <vt:lpstr>Wingdings</vt:lpstr>
      <vt:lpstr>Sandia Theme (White Background)</vt:lpstr>
      <vt:lpstr>Randomized Linear Algebra can Accelerate Graph Partitioning</vt:lpstr>
      <vt:lpstr>Overview</vt:lpstr>
      <vt:lpstr>Graph Partitioning Background</vt:lpstr>
      <vt:lpstr>Motivation - Sphynx</vt:lpstr>
      <vt:lpstr>Background: Spectral partitioning</vt:lpstr>
      <vt:lpstr>Sphynx: Parallel partitioner in Trilinos </vt:lpstr>
      <vt:lpstr>Sphynx – Preconditioning </vt:lpstr>
      <vt:lpstr>Sphynx – Experiments</vt:lpstr>
      <vt:lpstr>Sphynx – Dataset</vt:lpstr>
      <vt:lpstr>Sphynx – Results</vt:lpstr>
      <vt:lpstr>Randomized Eigensolvers</vt:lpstr>
      <vt:lpstr>Randomized Method: Phase 1</vt:lpstr>
      <vt:lpstr>Randomized Method: Phase 2</vt:lpstr>
      <vt:lpstr>Randomized partitioning quality </vt:lpstr>
      <vt:lpstr>Results: Quality</vt:lpstr>
      <vt:lpstr>Results: Run Time</vt:lpstr>
      <vt:lpstr>Conclusions</vt:lpstr>
      <vt:lpstr>Extra slides</vt:lpstr>
      <vt:lpstr>Why Revisit Spectral Methods Now?</vt:lpstr>
      <vt:lpstr>Sphynx – Spectral partitioning</vt:lpstr>
      <vt:lpstr>Sphynx – Results</vt:lpstr>
      <vt:lpstr>Sphynx – Results</vt:lpstr>
      <vt:lpstr>Sphynx – Results</vt:lpstr>
      <vt:lpstr>Sphynx: Exascale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Boman, Erik G</cp:lastModifiedBy>
  <cp:revision>440</cp:revision>
  <dcterms:created xsi:type="dcterms:W3CDTF">2017-10-14T01:15:26Z</dcterms:created>
  <dcterms:modified xsi:type="dcterms:W3CDTF">2023-02-20T16:02:25Z</dcterms:modified>
</cp:coreProperties>
</file>